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67" r:id="rId4"/>
    <p:sldId id="268" r:id="rId5"/>
    <p:sldId id="266" r:id="rId6"/>
    <p:sldId id="260" r:id="rId7"/>
    <p:sldId id="263" r:id="rId8"/>
    <p:sldId id="264" r:id="rId9"/>
    <p:sldId id="265" r:id="rId10"/>
  </p:sldIdLst>
  <p:sldSz cx="9144000" cy="6858000" type="screen4x3"/>
  <p:notesSz cx="6761163" cy="99425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kosutic\Documents\hgk%20docks\upiti%20izvjestaji\analiza%20izvoza%201201\RH%20svijet%20izvoz%20uvoz%201995-201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kosutic\Documents\hgk%20docks\statistika\stat%20obrada\2011\izvoz%20uvoz%20RH-svijet%20I-XII%20201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kosutic\Documents\hgk%20docks\statistika\stat%20obrada\2011\izvoz%20uvoz%20RH-svijet%20I-XII%20201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25358346682264"/>
          <c:y val="2.7266014879958826E-2"/>
          <c:w val="0.8601855121857267"/>
          <c:h val="0.952134768029564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izvoz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Sheet1!$A$5:$A$21</c:f>
              <c:numCache>
                <c:formatCode>General</c:formatCode>
                <c:ptCount val="1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</c:numCache>
            </c:numRef>
          </c:cat>
          <c:val>
            <c:numRef>
              <c:f>Sheet1!$B$5:$B$21</c:f>
              <c:numCache>
                <c:formatCode>#,##0.0</c:formatCode>
                <c:ptCount val="17"/>
                <c:pt idx="0">
                  <c:v>4517.3</c:v>
                </c:pt>
                <c:pt idx="1">
                  <c:v>4643.5</c:v>
                </c:pt>
                <c:pt idx="2">
                  <c:v>3981.3</c:v>
                </c:pt>
                <c:pt idx="3">
                  <c:v>4517.2</c:v>
                </c:pt>
                <c:pt idx="4">
                  <c:v>4302.5</c:v>
                </c:pt>
                <c:pt idx="5">
                  <c:v>4431.6000000000004</c:v>
                </c:pt>
                <c:pt idx="6">
                  <c:v>4665.8999999999996</c:v>
                </c:pt>
                <c:pt idx="7">
                  <c:v>4903.6000000000004</c:v>
                </c:pt>
                <c:pt idx="8">
                  <c:v>6186.6</c:v>
                </c:pt>
                <c:pt idx="9">
                  <c:v>8022.5</c:v>
                </c:pt>
                <c:pt idx="10">
                  <c:v>8772.6</c:v>
                </c:pt>
                <c:pt idx="11">
                  <c:v>10376.299999999999</c:v>
                </c:pt>
                <c:pt idx="12">
                  <c:v>12363.9</c:v>
                </c:pt>
                <c:pt idx="13">
                  <c:v>14123.7</c:v>
                </c:pt>
                <c:pt idx="14">
                  <c:v>10491.8</c:v>
                </c:pt>
                <c:pt idx="15">
                  <c:v>11806.9</c:v>
                </c:pt>
                <c:pt idx="16">
                  <c:v>12288.8</c:v>
                </c:pt>
              </c:numCache>
            </c:numRef>
          </c:val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uvoz</c:v>
                </c:pt>
              </c:strCache>
            </c:strRef>
          </c:tx>
          <c:invertIfNegative val="0"/>
          <c:cat>
            <c:numRef>
              <c:f>Sheet1!$A$5:$A$21</c:f>
              <c:numCache>
                <c:formatCode>General</c:formatCode>
                <c:ptCount val="1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</c:numCache>
            </c:numRef>
          </c:cat>
          <c:val>
            <c:numRef>
              <c:f>Sheet1!$D$5:$D$21</c:f>
              <c:numCache>
                <c:formatCode>#,##0.0</c:formatCode>
                <c:ptCount val="17"/>
                <c:pt idx="0">
                  <c:v>7351.5</c:v>
                </c:pt>
                <c:pt idx="1">
                  <c:v>7783.8</c:v>
                </c:pt>
                <c:pt idx="2">
                  <c:v>9101.5</c:v>
                </c:pt>
                <c:pt idx="3">
                  <c:v>8275.6</c:v>
                </c:pt>
                <c:pt idx="4">
                  <c:v>7798.6</c:v>
                </c:pt>
                <c:pt idx="5">
                  <c:v>7886.5</c:v>
                </c:pt>
                <c:pt idx="6">
                  <c:v>9147.1</c:v>
                </c:pt>
                <c:pt idx="7">
                  <c:v>10722</c:v>
                </c:pt>
                <c:pt idx="8">
                  <c:v>14209</c:v>
                </c:pt>
                <c:pt idx="9">
                  <c:v>16583.2</c:v>
                </c:pt>
                <c:pt idx="10">
                  <c:v>18560.400000000001</c:v>
                </c:pt>
                <c:pt idx="11">
                  <c:v>21488.3</c:v>
                </c:pt>
                <c:pt idx="12">
                  <c:v>25838.799999999999</c:v>
                </c:pt>
                <c:pt idx="13">
                  <c:v>30727</c:v>
                </c:pt>
                <c:pt idx="14">
                  <c:v>21204.9</c:v>
                </c:pt>
                <c:pt idx="15">
                  <c:v>20053.900000000001</c:v>
                </c:pt>
                <c:pt idx="16">
                  <c:v>20396.900000000001</c:v>
                </c:pt>
              </c:numCache>
            </c:numRef>
          </c:val>
        </c:ser>
        <c:ser>
          <c:idx val="2"/>
          <c:order val="2"/>
          <c:tx>
            <c:strRef>
              <c:f>Sheet1!$F$4</c:f>
              <c:strCache>
                <c:ptCount val="1"/>
                <c:pt idx="0">
                  <c:v>saldo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numRef>
              <c:f>Sheet1!$A$5:$A$21</c:f>
              <c:numCache>
                <c:formatCode>General</c:formatCode>
                <c:ptCount val="1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</c:numCache>
            </c:numRef>
          </c:cat>
          <c:val>
            <c:numRef>
              <c:f>Sheet1!$F$5:$F$21</c:f>
              <c:numCache>
                <c:formatCode>#,##0.0</c:formatCode>
                <c:ptCount val="17"/>
                <c:pt idx="0">
                  <c:v>-2834.2</c:v>
                </c:pt>
                <c:pt idx="1">
                  <c:v>-3140.3</c:v>
                </c:pt>
                <c:pt idx="2">
                  <c:v>-5120.2</c:v>
                </c:pt>
                <c:pt idx="3">
                  <c:v>-3758.4000000000005</c:v>
                </c:pt>
                <c:pt idx="4">
                  <c:v>-3496.1000000000004</c:v>
                </c:pt>
                <c:pt idx="5">
                  <c:v>-3454.8999999999996</c:v>
                </c:pt>
                <c:pt idx="6">
                  <c:v>-4481.2000000000007</c:v>
                </c:pt>
                <c:pt idx="7">
                  <c:v>-5818.4</c:v>
                </c:pt>
                <c:pt idx="8">
                  <c:v>-8022.4</c:v>
                </c:pt>
                <c:pt idx="9">
                  <c:v>-8560.7000000000007</c:v>
                </c:pt>
                <c:pt idx="10">
                  <c:v>-9787.8000000000011</c:v>
                </c:pt>
                <c:pt idx="11">
                  <c:v>-11112</c:v>
                </c:pt>
                <c:pt idx="12">
                  <c:v>-13474.9</c:v>
                </c:pt>
                <c:pt idx="13">
                  <c:v>-16603.3</c:v>
                </c:pt>
                <c:pt idx="14">
                  <c:v>-10713.100000000002</c:v>
                </c:pt>
                <c:pt idx="15">
                  <c:v>-8247.0000000000018</c:v>
                </c:pt>
                <c:pt idx="16">
                  <c:v>-8108.1000000000022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25322240"/>
        <c:axId val="25323776"/>
        <c:axId val="0"/>
      </c:bar3DChart>
      <c:catAx>
        <c:axId val="2532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200" b="1"/>
            </a:pPr>
            <a:endParaRPr lang="sr-Latn-RS"/>
          </a:p>
        </c:txPr>
        <c:crossAx val="25323776"/>
        <c:crosses val="autoZero"/>
        <c:auto val="1"/>
        <c:lblAlgn val="ctr"/>
        <c:lblOffset val="100"/>
        <c:noMultiLvlLbl val="0"/>
      </c:catAx>
      <c:valAx>
        <c:axId val="25323776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sr-Latn-RS"/>
          </a:p>
        </c:txPr>
        <c:crossAx val="253222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8850072706555934"/>
          <c:y val="9.8454540428707812E-2"/>
          <c:w val="0.40060763450525699"/>
          <c:h val="0.12584377597891422"/>
        </c:manualLayout>
      </c:layout>
      <c:overlay val="0"/>
      <c:txPr>
        <a:bodyPr/>
        <a:lstStyle/>
        <a:p>
          <a:pPr>
            <a:defRPr sz="1800"/>
          </a:pPr>
          <a:endParaRPr lang="sr-Latn-R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hr-HR" sz="2400"/>
              <a:t>Izvoz</a:t>
            </a:r>
            <a:r>
              <a:rPr lang="hr-HR" sz="2400" baseline="0"/>
              <a:t> </a:t>
            </a:r>
            <a:endParaRPr lang="hr-HR" sz="240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304184780925976E-2"/>
          <c:y val="0.21289982931189463"/>
          <c:w val="0.89523932677789897"/>
          <c:h val="0.76754931270262905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989317817307664"/>
                  <c:y val="-9.5427426410408439E-2"/>
                </c:manualLayout>
              </c:layout>
              <c:tx>
                <c:rich>
                  <a:bodyPr/>
                  <a:lstStyle/>
                  <a:p>
                    <a:r>
                      <a:rPr lang="hr-HR" sz="1400"/>
                      <a:t>EU</a:t>
                    </a:r>
                    <a:r>
                      <a:rPr lang="en-US" sz="1400"/>
                      <a:t>
59%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7567443028974733"/>
                  <c:y val="-0.14037733186577483"/>
                </c:manualLayout>
              </c:layout>
              <c:tx>
                <c:rich>
                  <a:bodyPr/>
                  <a:lstStyle/>
                  <a:p>
                    <a:r>
                      <a:rPr lang="hr-HR" sz="1400"/>
                      <a:t>CEFTA</a:t>
                    </a:r>
                    <a:r>
                      <a:rPr lang="en-US" sz="1400"/>
                      <a:t>
19%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8826638872685317"/>
                  <c:y val="0.1197826884542658"/>
                </c:manualLayout>
              </c:layout>
              <c:tx>
                <c:rich>
                  <a:bodyPr/>
                  <a:lstStyle/>
                  <a:p>
                    <a:r>
                      <a:rPr lang="hr-HR" sz="1400"/>
                      <a:t>Ostatak svijeta</a:t>
                    </a:r>
                    <a:r>
                      <a:rPr lang="en-US" sz="1400"/>
                      <a:t>
22%</a:t>
                    </a:r>
                    <a:endParaRPr lang="en-US" sz="12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val>
            <c:numRef>
              <c:f>Sheet1!$D$5:$D$7</c:f>
              <c:numCache>
                <c:formatCode>0</c:formatCode>
                <c:ptCount val="3"/>
                <c:pt idx="0">
                  <c:v>7298838510</c:v>
                </c:pt>
                <c:pt idx="1">
                  <c:v>2346585385</c:v>
                </c:pt>
                <c:pt idx="2">
                  <c:v>2643408372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hr-HR" sz="2400"/>
              <a:t>Uvoz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222222222222224E-3"/>
          <c:y val="0.17379192184310294"/>
          <c:w val="0.99027777777777781"/>
          <c:h val="0.78655985710119569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4032411472984827"/>
                  <c:y val="-0.13017493232194144"/>
                </c:manualLayout>
              </c:layout>
              <c:tx>
                <c:rich>
                  <a:bodyPr/>
                  <a:lstStyle/>
                  <a:p>
                    <a:r>
                      <a:rPr lang="hr-HR" sz="1600"/>
                      <a:t>EU</a:t>
                    </a:r>
                    <a:r>
                      <a:rPr lang="en-US" sz="1600"/>
                      <a:t>
61%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r-HR" sz="1600"/>
                      <a:t>CEFTA</a:t>
                    </a:r>
                    <a:r>
                      <a:rPr lang="en-US" sz="1600"/>
                      <a:t>
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23270905907788111"/>
                  <c:y val="8.6761484657349772E-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hr-HR" sz="1400"/>
                      <a:t>Ostatak</a:t>
                    </a:r>
                    <a:r>
                      <a:rPr lang="hr-HR" sz="1400" baseline="0"/>
                      <a:t> svijeta </a:t>
                    </a:r>
                    <a:r>
                      <a:rPr lang="en-US" sz="1400"/>
                      <a:t>33%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val>
            <c:numRef>
              <c:f>'uvoz grupe'!$I$10:$I$12</c:f>
              <c:numCache>
                <c:formatCode>0</c:formatCode>
                <c:ptCount val="3"/>
                <c:pt idx="0">
                  <c:v>12532855339</c:v>
                </c:pt>
                <c:pt idx="1">
                  <c:v>1213501884</c:v>
                </c:pt>
                <c:pt idx="2">
                  <c:v>6650577936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Sheet6!$A$4:$A$5</c:f>
              <c:strCache>
                <c:ptCount val="2"/>
                <c:pt idx="0">
                  <c:v>Industrijski proizvodi</c:v>
                </c:pt>
                <c:pt idx="1">
                  <c:v>Poljoprivredni proizvodi</c:v>
                </c:pt>
              </c:strCache>
            </c:strRef>
          </c:cat>
          <c:val>
            <c:numRef>
              <c:f>Sheet6!$B$4:$B$5</c:f>
              <c:numCache>
                <c:formatCode>General</c:formatCode>
                <c:ptCount val="2"/>
                <c:pt idx="0" formatCode="#,##0">
                  <c:v>72</c:v>
                </c:pt>
                <c:pt idx="1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Sheet6!$A$8:$A$9</c:f>
              <c:strCache>
                <c:ptCount val="2"/>
                <c:pt idx="0">
                  <c:v>Industrijski proizvodi</c:v>
                </c:pt>
                <c:pt idx="1">
                  <c:v>Poljoprivredni proizvodi</c:v>
                </c:pt>
              </c:strCache>
            </c:strRef>
          </c:cat>
          <c:val>
            <c:numRef>
              <c:f>Sheet6!$B$8:$B$9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0.16297</cdr:x>
      <cdr:y>0.30274</cdr:y>
    </cdr:from>
    <cdr:to>
      <cdr:x>0.3412</cdr:x>
      <cdr:y>0.37002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8416" y="1296144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7DF2A-8F8C-40AE-A1C8-FC63E622D74F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EFA75-2AB6-4BCD-90EB-2E57FB5F9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92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397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288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5082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-1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44" y="-1"/>
            <a:ext cx="9156043" cy="543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1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533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682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143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762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674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78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8801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137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4195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319F-6FCA-45AE-BB3E-FCF9BCEF0A77}" type="datetimeFigureOut">
              <a:rPr lang="hr-HR" smtClean="0"/>
              <a:t>29.2.2012.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648C3-CCA2-43A5-816D-DB96360883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505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1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Cilj izrade Vodiča HGK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 smtClean="0"/>
              <a:t>Informirati poslovni sektor o promjenama u vanjskoj trgovini nakon pristupanja Hrvatske u Europsku uniju te ukazati:</a:t>
            </a:r>
          </a:p>
          <a:p>
            <a:pPr marL="0" indent="0" algn="just">
              <a:buNone/>
            </a:pPr>
            <a:r>
              <a:rPr lang="hr-HR" dirty="0" smtClean="0"/>
              <a:t>	- na prilike za osvajanje novih tržišta</a:t>
            </a:r>
          </a:p>
          <a:p>
            <a:pPr marL="0" indent="0" algn="just">
              <a:buNone/>
            </a:pPr>
            <a:r>
              <a:rPr lang="hr-HR" dirty="0" smtClean="0"/>
              <a:t>	- </a:t>
            </a:r>
            <a:r>
              <a:rPr lang="hr-HR" dirty="0"/>
              <a:t>na </a:t>
            </a:r>
            <a:r>
              <a:rPr lang="hr-HR" dirty="0" smtClean="0"/>
              <a:t>moguće poteškoće na tržištima gdje 	   smo već prisutni</a:t>
            </a:r>
          </a:p>
          <a:p>
            <a:pPr marL="0" indent="0" algn="just">
              <a:buNone/>
            </a:pPr>
            <a:r>
              <a:rPr lang="hr-HR" dirty="0" smtClean="0"/>
              <a:t>	- nužnost definiranja mjera za rast 		  konkurentnosti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8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Vanjsko-trgovinska razmjena (</a:t>
            </a:r>
            <a:r>
              <a:rPr lang="hr-HR" dirty="0" err="1" smtClean="0"/>
              <a:t>mil</a:t>
            </a:r>
            <a:r>
              <a:rPr lang="hr-HR" dirty="0" smtClean="0"/>
              <a:t> US$)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052736"/>
            <a:ext cx="7200800" cy="482453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</a:t>
            </a:r>
            <a:endParaRPr lang="hr-HR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26412"/>
              </p:ext>
            </p:extLst>
          </p:nvPr>
        </p:nvGraphicFramePr>
        <p:xfrm>
          <a:off x="1187624" y="1268760"/>
          <a:ext cx="662473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52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hr-HR" sz="3200" b="1" dirty="0" smtClean="0"/>
              <a:t>Robna razmjena po skupinama zemalja u 2011.</a:t>
            </a:r>
            <a:endParaRPr lang="en-US" sz="32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84911080"/>
              </p:ext>
            </p:extLst>
          </p:nvPr>
        </p:nvGraphicFramePr>
        <p:xfrm>
          <a:off x="457200" y="1844824"/>
          <a:ext cx="4040188" cy="428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180520"/>
              </p:ext>
            </p:extLst>
          </p:nvPr>
        </p:nvGraphicFramePr>
        <p:xfrm>
          <a:off x="179512" y="1268760"/>
          <a:ext cx="43924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006613"/>
              </p:ext>
            </p:extLst>
          </p:nvPr>
        </p:nvGraphicFramePr>
        <p:xfrm>
          <a:off x="4644008" y="1340768"/>
          <a:ext cx="396044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044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Struktura robne razmjene RH sa zemljama CEFTA u 2010.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 smtClean="0"/>
              <a:t>Izvoz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 smtClean="0"/>
              <a:t>Uvoz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5138359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875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000" dirty="0" smtClean="0"/>
              <a:t>Promjene u izvozu industrijskih proizvoda u zemlje CEFTA-e nakon pristupanja u EU</a:t>
            </a:r>
            <a:endParaRPr lang="en-US" sz="30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736349"/>
              </p:ext>
            </p:extLst>
          </p:nvPr>
        </p:nvGraphicFramePr>
        <p:xfrm>
          <a:off x="1115616" y="1772816"/>
          <a:ext cx="6984776" cy="4032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0342"/>
                <a:gridCol w="3684434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Albanija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hr-HR" sz="20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BiH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Crna Gora</a:t>
                      </a:r>
                      <a:endParaRPr lang="hr-HR" sz="20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Makedonija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Srbija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↑ (1.7.2013 do 1.1.2014)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Kosovo</a:t>
                      </a:r>
                      <a:endParaRPr lang="hr-H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endParaRPr lang="hr-H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Moldova</a:t>
                      </a:r>
                      <a:endParaRPr lang="hr-H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endParaRPr lang="hr-H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81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000" dirty="0" smtClean="0"/>
              <a:t>Promjene u izvozu poljoprivrednih proizvoda u zemlje CEFTA-e nakon pristupanja u EU</a:t>
            </a:r>
            <a:endParaRPr lang="en-US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2838"/>
              </p:ext>
            </p:extLst>
          </p:nvPr>
        </p:nvGraphicFramePr>
        <p:xfrm>
          <a:off x="539552" y="1412779"/>
          <a:ext cx="7992889" cy="4680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7670"/>
                <a:gridCol w="3619290"/>
                <a:gridCol w="2435929"/>
              </a:tblGrid>
              <a:tr h="556220">
                <a:tc>
                  <a:txBody>
                    <a:bodyPr/>
                    <a:lstStyle/>
                    <a:p>
                      <a:pPr algn="ctr" fontAlgn="ctr"/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Vrijednost izvoza na kojeg se odnose promjene u 2011.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Udio u izvozu</a:t>
                      </a:r>
                      <a:r>
                        <a:rPr lang="hr-HR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poljoprivrede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Albanija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5,9 </a:t>
                      </a:r>
                      <a:r>
                        <a:rPr lang="hr-H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 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46%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BiH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143 </a:t>
                      </a:r>
                      <a:r>
                        <a:rPr lang="hr-H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 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33%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Crna Gora</a:t>
                      </a:r>
                      <a:endParaRPr lang="hr-HR" sz="14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5,8 </a:t>
                      </a:r>
                      <a:r>
                        <a:rPr lang="hr-H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 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više</a:t>
                      </a:r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od 20%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Makedonija</a:t>
                      </a:r>
                      <a:endParaRPr lang="hr-HR" sz="14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24 </a:t>
                      </a:r>
                      <a:r>
                        <a:rPr lang="hr-H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hr-H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</a:t>
                      </a:r>
                      <a:endParaRPr lang="hr-H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više</a:t>
                      </a:r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od 60%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8697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Srbija</a:t>
                      </a:r>
                      <a:endParaRPr lang="hr-HR" sz="14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od 1. 7. 2013. do 1.1. 2014. 37,4 </a:t>
                      </a:r>
                      <a:r>
                        <a:rPr lang="pl-PL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USD,</a:t>
                      </a:r>
                      <a:b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od 2014. godine 18,7 </a:t>
                      </a:r>
                      <a:r>
                        <a:rPr lang="pl-PL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USD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od 1. 7. 2013. do 1.1. 2014. 36</a:t>
                      </a:r>
                      <a:r>
                        <a:rPr lang="pl-PL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%, </a:t>
                      </a:r>
                      <a:r>
                        <a:rPr lang="pl-PL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od 2014. godine 18%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Kosovo</a:t>
                      </a:r>
                      <a:endParaRPr lang="hr-H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</a:t>
                      </a:r>
                      <a:r>
                        <a:rPr lang="en-US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2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u="none" strike="noStrike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Moldova</a:t>
                      </a:r>
                      <a:endParaRPr lang="hr-HR" sz="1400" b="1" i="0" u="none" strike="noStrike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0,2 </a:t>
                      </a:r>
                      <a:r>
                        <a:rPr lang="en-US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 </a:t>
                      </a:r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433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Promjene u odnosima s u EU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 smtClean="0"/>
              <a:t>Ukidanje carina u izvozu (vino, šećer, mlada govedina, pojedine ribe i riblje prerađevine)</a:t>
            </a:r>
          </a:p>
          <a:p>
            <a:pPr algn="just"/>
            <a:r>
              <a:rPr lang="hr-HR" dirty="0" smtClean="0"/>
              <a:t>Ukidanje carina u uvozu (poljoprivredno-prehrembeni proizvodi)</a:t>
            </a:r>
          </a:p>
          <a:p>
            <a:pPr algn="just"/>
            <a:r>
              <a:rPr lang="hr-HR" dirty="0" smtClean="0"/>
              <a:t>Ukidanje raznih pratećih dokumenata</a:t>
            </a:r>
          </a:p>
          <a:p>
            <a:pPr algn="just"/>
            <a:r>
              <a:rPr lang="hr-HR" dirty="0" smtClean="0"/>
              <a:t>Mogućnost korištenja ugovora o slobodnoj trgovini koje je sklopila EU, a RH nema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95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Što je potrebno učiniti?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 smtClean="0"/>
              <a:t>Inicirati izmjene SSP između pojedinih zemalja članica CEFTA-e i EU</a:t>
            </a:r>
          </a:p>
          <a:p>
            <a:pPr algn="just"/>
            <a:r>
              <a:rPr lang="hr-HR" dirty="0" smtClean="0"/>
              <a:t>Jačati konkurentost</a:t>
            </a:r>
          </a:p>
          <a:p>
            <a:pPr algn="just"/>
            <a:r>
              <a:rPr lang="hr-HR" dirty="0" smtClean="0"/>
              <a:t>Promovirati hrvatske proizvode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57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268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Cilj izrade Vodiča HGK</vt:lpstr>
      <vt:lpstr>Vanjsko-trgovinska razmjena (mil US$)</vt:lpstr>
      <vt:lpstr>Robna razmjena po skupinama zemalja u 2011.</vt:lpstr>
      <vt:lpstr>Struktura robne razmjene RH sa zemljama CEFTA u 2010.</vt:lpstr>
      <vt:lpstr>Promjene u izvozu industrijskih proizvoda u zemlje CEFTA-e nakon pristupanja u EU</vt:lpstr>
      <vt:lpstr>Promjene u izvozu poljoprivrednih proizvoda u zemlje CEFTA-e nakon pristupanja u EU</vt:lpstr>
      <vt:lpstr>Promjene u odnosima s u EU</vt:lpstr>
      <vt:lpstr>Što je potrebno učiniti?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</dc:creator>
  <cp:lastModifiedBy>Ružica Gelo</cp:lastModifiedBy>
  <cp:revision>34</cp:revision>
  <cp:lastPrinted>2012-02-29T09:21:29Z</cp:lastPrinted>
  <dcterms:created xsi:type="dcterms:W3CDTF">2010-09-07T09:28:58Z</dcterms:created>
  <dcterms:modified xsi:type="dcterms:W3CDTF">2012-02-29T09:21:43Z</dcterms:modified>
</cp:coreProperties>
</file>